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297C7-3253-442D-9CDE-08BAE1DFD25D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93E8A-7E29-4608-BE92-235E15C4A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084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7FB24-BE62-467A-9F86-DE8A63E0ED2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294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2D57A0AB-95D0-46A0-A88B-44DD4523F84A}" type="slidenum">
              <a:rPr lang="ru-RU">
                <a:solidFill>
                  <a:prstClr val="black"/>
                </a:solidFill>
              </a:rPr>
              <a:pPr eaLnBrk="1" hangingPunct="1"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943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CD3941D7-5260-4D9F-9D19-678D78CCDAE5}" type="slidenum">
              <a:rPr lang="ru-RU">
                <a:solidFill>
                  <a:prstClr val="black"/>
                </a:solidFill>
              </a:rPr>
              <a:pPr eaLnBrk="1" hangingPunct="1"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56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567D42AB-A571-4BA3-BC65-63CC2C9F2E4F}" type="slidenum">
              <a:rPr lang="ru-RU">
                <a:solidFill>
                  <a:prstClr val="black"/>
                </a:solidFill>
              </a:rPr>
              <a:pPr eaLnBrk="1" hangingPunct="1"/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0822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FD4B5BEF-2F11-405F-AE8E-A2370E979A99}" type="slidenum">
              <a:rPr lang="ru-RU">
                <a:solidFill>
                  <a:prstClr val="black"/>
                </a:solidFill>
              </a:rPr>
              <a:pPr eaLnBrk="1" hangingPunct="1"/>
              <a:t>26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172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B9728848-A4B9-41B7-8D1C-FCD3BD023169}" type="slidenum">
              <a:rPr lang="ru-RU">
                <a:solidFill>
                  <a:prstClr val="black"/>
                </a:solidFill>
              </a:rPr>
              <a:pPr eaLnBrk="1" hangingPunct="1"/>
              <a:t>27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4188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7FB24-BE62-467A-9F86-DE8A63E0ED2D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214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7FB24-BE62-467A-9F86-DE8A63E0ED2D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234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7FB24-BE62-467A-9F86-DE8A63E0ED2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732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7FB24-BE62-467A-9F86-DE8A63E0ED2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517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7FB24-BE62-467A-9F86-DE8A63E0ED2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289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7FB24-BE62-467A-9F86-DE8A63E0ED2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274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7FB24-BE62-467A-9F86-DE8A63E0ED2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75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2810BBCF-5076-4025-9F02-FBA2159B2A8D}" type="slidenum">
              <a:rPr lang="ru-RU"/>
              <a:pPr eaLnBrk="1" hangingPunct="1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839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FCF50E9A-F5B2-49FF-8CBE-B8A93F0DA4BF}" type="slidenum">
              <a:rPr lang="ru-RU">
                <a:solidFill>
                  <a:prstClr val="black"/>
                </a:solidFill>
              </a:rPr>
              <a:pPr eaLnBrk="1" hangingPunct="1"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253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AE70E2-F0B0-48C5-9F0D-616B3A23405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060B4C-D61D-4536-A96A-124135800E1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мир профессий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360" y="1556792"/>
            <a:ext cx="8503920" cy="507030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</p:txBody>
      </p:sp>
      <p:pic>
        <p:nvPicPr>
          <p:cNvPr id="1026" name="Picture 2" descr="C:\Users\я\Desktop\проф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91421"/>
            <a:ext cx="6715172" cy="302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32040" y="5357826"/>
            <a:ext cx="3926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Классный час в 8 классе на </a:t>
            </a:r>
            <a:r>
              <a:rPr lang="ru-RU" dirty="0" smtClean="0"/>
              <a:t>тему: </a:t>
            </a:r>
            <a:r>
              <a:rPr lang="ru-RU" dirty="0" smtClean="0"/>
              <a:t>«МЫ ВЫБИРАЕМ ПРОФЕССИЮ</a:t>
            </a:r>
            <a:r>
              <a:rPr lang="ru-RU" dirty="0" smtClean="0"/>
              <a:t>»</a:t>
            </a:r>
          </a:p>
          <a:p>
            <a:pPr algn="r"/>
            <a:r>
              <a:rPr lang="ru-RU" dirty="0"/>
              <a:t>МБОУ «Сухановская СОШ</a:t>
            </a:r>
            <a:r>
              <a:rPr lang="ru-RU" dirty="0" smtClean="0"/>
              <a:t>»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85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III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тип: «Человек-человек»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928802"/>
            <a:ext cx="8626160" cy="4127982"/>
          </a:xfrm>
        </p:spPr>
        <p:txBody>
          <a:bodyPr/>
          <a:lstStyle/>
          <a:p>
            <a:r>
              <a:rPr lang="ru-RU" dirty="0" smtClean="0"/>
              <a:t>Предметом труда в этой профессии является другой человек, а характерной чертой деятельности является воздействие на других.</a:t>
            </a:r>
          </a:p>
          <a:p>
            <a:r>
              <a:rPr lang="ru-RU" b="1" dirty="0" smtClean="0"/>
              <a:t>               -учитель</a:t>
            </a:r>
          </a:p>
          <a:p>
            <a:r>
              <a:rPr lang="ru-RU" b="1" dirty="0" smtClean="0"/>
              <a:t>               -врач</a:t>
            </a:r>
          </a:p>
          <a:p>
            <a:r>
              <a:rPr lang="ru-RU" b="1" dirty="0" smtClean="0"/>
              <a:t>               -журналист</a:t>
            </a:r>
          </a:p>
          <a:p>
            <a:r>
              <a:rPr lang="ru-RU" b="1" dirty="0" smtClean="0"/>
              <a:t>               -продавец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24944"/>
            <a:ext cx="1453335" cy="18046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200" y="188640"/>
            <a:ext cx="18288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4509120"/>
            <a:ext cx="1162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IV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тип: «Человек - знаковая система»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Специалисты этого типа используют в своем труде различные знаки: устная и письменная речь, цифры, химические и физические символы, ноты, схемы, карты, графики, рисунки, дорожные знаки и т.д.</a:t>
            </a:r>
          </a:p>
          <a:p>
            <a:r>
              <a:rPr lang="ru-RU" b="1" dirty="0" smtClean="0"/>
              <a:t>-бухгалтеры</a:t>
            </a:r>
          </a:p>
          <a:p>
            <a:r>
              <a:rPr lang="ru-RU" b="1" dirty="0" smtClean="0"/>
              <a:t>-ученые люди</a:t>
            </a:r>
          </a:p>
          <a:p>
            <a:r>
              <a:rPr lang="ru-RU" b="1" dirty="0" smtClean="0"/>
              <a:t>-работники лабораторий научных центров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3357562"/>
            <a:ext cx="18669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29200"/>
            <a:ext cx="1143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тип: «Человек художественный образ»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Людей этого типа отличает наличие живого образного мышления, художественная фантазия, талант.</a:t>
            </a:r>
          </a:p>
          <a:p>
            <a:r>
              <a:rPr lang="ru-RU" b="1" dirty="0" smtClean="0"/>
              <a:t>-музыканты</a:t>
            </a:r>
          </a:p>
          <a:p>
            <a:r>
              <a:rPr lang="ru-RU" b="1" dirty="0" smtClean="0"/>
              <a:t>-художники</a:t>
            </a:r>
          </a:p>
          <a:p>
            <a:r>
              <a:rPr lang="ru-RU" b="1" dirty="0" smtClean="0"/>
              <a:t>-актеры</a:t>
            </a:r>
          </a:p>
          <a:p>
            <a:r>
              <a:rPr lang="ru-RU" b="1" dirty="0" smtClean="0"/>
              <a:t>-дизайнеры </a:t>
            </a:r>
            <a:r>
              <a:rPr lang="ru-RU" dirty="0" smtClean="0"/>
              <a:t>и др.</a:t>
            </a:r>
            <a:endParaRPr lang="ru-RU" dirty="0"/>
          </a:p>
        </p:txBody>
      </p:sp>
      <p:pic>
        <p:nvPicPr>
          <p:cNvPr id="2050" name="Picture 2" descr="C:\Documents and Settings\хозяин\Рабочий стол\Ольга\0009-015-Professii-0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14620"/>
            <a:ext cx="4032448" cy="3786214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  <a:cs typeface="+mn-cs"/>
              </a:rPr>
              <a:t>Т е с т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indent="0" algn="ctr">
              <a:spcAft>
                <a:spcPts val="0"/>
              </a:spcAft>
              <a:buNone/>
            </a:pP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/>
              <a:ea typeface="Times New Roman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/>
              <a:ea typeface="Times New Roman"/>
            </a:endParaRPr>
          </a:p>
          <a:p>
            <a:pPr indent="0" algn="ctr">
              <a:spcAft>
                <a:spcPts val="0"/>
              </a:spcAft>
              <a:buNone/>
            </a:pP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/>
              <a:ea typeface="Times New Roman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Times New Roman"/>
              </a:rPr>
              <a:t>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Times New Roman"/>
              </a:rPr>
              <a:t>«Ты и твоя профессия»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/>
              <a:ea typeface="Times New Roman"/>
            </a:endParaRPr>
          </a:p>
          <a:p>
            <a:pPr marL="0" indent="0" algn="ctr">
              <a:buNone/>
            </a:pPr>
            <a:r>
              <a:rPr lang="ru-RU" sz="1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?</a:t>
            </a:r>
            <a:endParaRPr lang="ru-RU" sz="13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691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7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1. Новогодняя </a:t>
            </a:r>
            <a:r>
              <a:rPr lang="ru-RU" sz="27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ночь для вас - лучшее время, чтобы: </a:t>
            </a:r>
            <a:r>
              <a:rPr lang="ru-RU" sz="2700" dirty="0">
                <a:solidFill>
                  <a:prstClr val="black"/>
                </a:solidFill>
                <a:latin typeface="Arial"/>
                <a:ea typeface="Times New Roman"/>
                <a:cs typeface="+mn-cs"/>
              </a:rPr>
              <a:t/>
            </a:r>
            <a:br>
              <a:rPr lang="ru-RU" sz="2700" dirty="0">
                <a:solidFill>
                  <a:prstClr val="black"/>
                </a:solidFill>
                <a:latin typeface="Arial"/>
                <a:ea typeface="Times New Roman"/>
                <a:cs typeface="+mn-cs"/>
              </a:rPr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just">
              <a:spcAft>
                <a:spcPts val="0"/>
              </a:spcAft>
              <a:buNone/>
            </a:pPr>
            <a:r>
              <a:rPr lang="ru-RU" sz="2400" dirty="0" smtClean="0">
                <a:latin typeface="Times New Roman"/>
                <a:ea typeface="Times New Roman"/>
              </a:rPr>
              <a:t>   а</a:t>
            </a:r>
            <a:r>
              <a:rPr lang="ru-RU" sz="2400" dirty="0">
                <a:latin typeface="Times New Roman"/>
                <a:ea typeface="Times New Roman"/>
              </a:rPr>
              <a:t>) выспаться; </a:t>
            </a:r>
            <a:endParaRPr lang="ru-RU" sz="2400" dirty="0">
              <a:latin typeface="Arial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2400" dirty="0">
                <a:latin typeface="Times New Roman"/>
                <a:ea typeface="Times New Roman"/>
              </a:rPr>
              <a:t>б) посмотреть телевизор вместе с семьей; </a:t>
            </a:r>
            <a:endParaRPr lang="ru-RU" sz="2400" dirty="0">
              <a:latin typeface="Arial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2400" dirty="0">
                <a:latin typeface="Times New Roman"/>
                <a:ea typeface="Times New Roman"/>
              </a:rPr>
              <a:t>в) оказаться в кругу друзей. </a:t>
            </a:r>
            <a:endParaRPr lang="ru-RU" sz="2400" dirty="0">
              <a:latin typeface="Arial"/>
              <a:ea typeface="Times New Roman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5069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7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2. Из </a:t>
            </a:r>
            <a:r>
              <a:rPr lang="ru-RU" sz="27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трех подарков вы предпочли бы: </a:t>
            </a:r>
            <a:r>
              <a:rPr lang="ru-RU" sz="2700" dirty="0">
                <a:solidFill>
                  <a:prstClr val="black"/>
                </a:solidFill>
                <a:latin typeface="Arial"/>
                <a:ea typeface="Times New Roman"/>
                <a:cs typeface="+mn-cs"/>
              </a:rPr>
              <a:t/>
            </a:r>
            <a:br>
              <a:rPr lang="ru-RU" sz="2700" dirty="0">
                <a:solidFill>
                  <a:prstClr val="black"/>
                </a:solidFill>
                <a:latin typeface="Arial"/>
                <a:ea typeface="Times New Roman"/>
                <a:cs typeface="+mn-cs"/>
              </a:rPr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  а</a:t>
            </a:r>
            <a:r>
              <a:rPr lang="ru-RU" sz="2800" dirty="0">
                <a:latin typeface="Times New Roman"/>
                <a:ea typeface="Times New Roman"/>
              </a:rPr>
              <a:t>) удочку, набор для вышивания; </a:t>
            </a:r>
            <a:endParaRPr lang="ru-RU" sz="2400" dirty="0">
              <a:latin typeface="Arial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б) коньки или лыжи; </a:t>
            </a:r>
            <a:endParaRPr lang="ru-RU" sz="2400" dirty="0">
              <a:latin typeface="Arial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в) турпутевку или билет на интересное представление. </a:t>
            </a:r>
            <a:endParaRPr lang="ru-RU" sz="2400" dirty="0">
              <a:latin typeface="Arial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80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3.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Отправляться в путешествие лучше всего: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0" algn="just">
              <a:spcAft>
                <a:spcPts val="0"/>
              </a:spcAft>
              <a:buNone/>
            </a:pPr>
            <a:r>
              <a:rPr lang="ru-RU" sz="2800" b="1" dirty="0">
                <a:latin typeface="Times New Roman"/>
                <a:ea typeface="Times New Roman"/>
              </a:rPr>
              <a:t> </a:t>
            </a:r>
            <a:endParaRPr lang="ru-RU" sz="2400" dirty="0">
              <a:latin typeface="Arial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а) в одиночку; </a:t>
            </a:r>
            <a:endParaRPr lang="ru-RU" sz="2400" dirty="0">
              <a:latin typeface="Arial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б) с семьей или друзьями; </a:t>
            </a:r>
            <a:endParaRPr lang="ru-RU" sz="2400" dirty="0">
              <a:latin typeface="Arial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в) с незнакомой группой, чтобы была возможность обрести </a:t>
            </a:r>
            <a:endParaRPr lang="ru-RU" sz="2400" dirty="0">
              <a:latin typeface="Arial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новых друзей.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099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4. Если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бы вы оказались в одиночестве на острове или в лесу, то: </a:t>
            </a:r>
            <a:r>
              <a:rPr lang="ru-RU" sz="2400" dirty="0">
                <a:solidFill>
                  <a:prstClr val="black"/>
                </a:solidFill>
                <a:latin typeface="Arial"/>
                <a:ea typeface="Times New Roman"/>
                <a:cs typeface="+mn-cs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Arial"/>
                <a:ea typeface="Times New Roman"/>
                <a:cs typeface="+mn-cs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450215" algn="just"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а</a:t>
            </a:r>
            <a:r>
              <a:rPr lang="ru-RU" sz="2800" dirty="0">
                <a:latin typeface="Times New Roman"/>
                <a:ea typeface="Times New Roman"/>
              </a:rPr>
              <a:t>) почувствовали бы полную свободу; </a:t>
            </a:r>
            <a:endParaRPr lang="ru-RU" sz="2400" dirty="0">
              <a:latin typeface="Arial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б) занялись бы поиском выхода или каким-нибудь делом; </a:t>
            </a:r>
            <a:endParaRPr lang="ru-RU" sz="2400" dirty="0">
              <a:latin typeface="Arial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в) ощутили бы тоску, неприкаянность, страх. </a:t>
            </a:r>
            <a:endParaRPr lang="ru-RU" sz="2400" dirty="0">
              <a:latin typeface="Arial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58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5. В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свое свободное время вы любите: </a:t>
            </a:r>
            <a:r>
              <a:rPr lang="ru-RU" sz="2400" dirty="0">
                <a:solidFill>
                  <a:prstClr val="black"/>
                </a:solidFill>
                <a:latin typeface="Arial"/>
                <a:ea typeface="Times New Roman"/>
                <a:cs typeface="+mn-cs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Arial"/>
                <a:ea typeface="Times New Roman"/>
                <a:cs typeface="+mn-cs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а</a:t>
            </a:r>
            <a:r>
              <a:rPr lang="ru-RU" sz="2800" dirty="0">
                <a:latin typeface="Times New Roman"/>
                <a:ea typeface="Times New Roman"/>
              </a:rPr>
              <a:t>) читать, посещать библиотеку, шахматную секцию, зоопарк, лес, ловить рыбу, мечтать; </a:t>
            </a:r>
            <a:endParaRPr lang="ru-RU" sz="2400" dirty="0">
              <a:latin typeface="Arial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б) рисовать, читать, заниматься спортом, музыкой, шитьем или вязанием, ходить в походы, разговаривать по телефону, смотреть телевизор; </a:t>
            </a:r>
            <a:endParaRPr lang="ru-RU" sz="2400" dirty="0">
              <a:latin typeface="Arial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в) заниматься спортом, танцами, играть в ансамбле, петь в хоре, участвовать в спектаклях и концертах, путешествовать с друзьями, ходить с компанией в кино. </a:t>
            </a:r>
            <a:endParaRPr lang="ru-RU" sz="2400" dirty="0">
              <a:latin typeface="Arial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15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получилось?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0"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Arial"/>
              </a:rPr>
              <a:t>ответы на вопросы с </a:t>
            </a:r>
            <a:r>
              <a:rPr lang="ru-RU" sz="2800" dirty="0" smtClean="0">
                <a:latin typeface="Times New Roman"/>
                <a:ea typeface="Times New Roman"/>
                <a:cs typeface="Arial"/>
              </a:rPr>
              <a:t>буквой: </a:t>
            </a:r>
          </a:p>
          <a:p>
            <a:pPr indent="450215"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  <a:cs typeface="Arial"/>
              </a:rPr>
              <a:t>«</a:t>
            </a:r>
            <a:r>
              <a:rPr lang="ru-RU" sz="2800" dirty="0">
                <a:latin typeface="Times New Roman"/>
                <a:ea typeface="Times New Roman"/>
                <a:cs typeface="Arial"/>
              </a:rPr>
              <a:t>а</a:t>
            </a:r>
            <a:r>
              <a:rPr lang="ru-RU" sz="2800" dirty="0" smtClean="0">
                <a:latin typeface="Times New Roman"/>
                <a:ea typeface="Times New Roman"/>
                <a:cs typeface="Arial"/>
              </a:rPr>
              <a:t>» - </a:t>
            </a:r>
            <a:r>
              <a:rPr lang="ru-RU" sz="2800" dirty="0">
                <a:latin typeface="Times New Roman"/>
                <a:ea typeface="Times New Roman"/>
                <a:cs typeface="Arial"/>
              </a:rPr>
              <a:t>1 </a:t>
            </a:r>
            <a:r>
              <a:rPr lang="ru-RU" sz="2800" dirty="0" smtClean="0">
                <a:latin typeface="Times New Roman"/>
                <a:ea typeface="Times New Roman"/>
                <a:cs typeface="Arial"/>
              </a:rPr>
              <a:t>балл, </a:t>
            </a:r>
          </a:p>
          <a:p>
            <a:pPr indent="450215"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  <a:cs typeface="Arial"/>
              </a:rPr>
              <a:t>«</a:t>
            </a:r>
            <a:r>
              <a:rPr lang="ru-RU" sz="2800" dirty="0">
                <a:latin typeface="Times New Roman"/>
                <a:ea typeface="Times New Roman"/>
                <a:cs typeface="Arial"/>
              </a:rPr>
              <a:t>б» - 2 </a:t>
            </a:r>
            <a:r>
              <a:rPr lang="ru-RU" sz="2800" dirty="0" smtClean="0">
                <a:latin typeface="Times New Roman"/>
                <a:ea typeface="Times New Roman"/>
                <a:cs typeface="Arial"/>
              </a:rPr>
              <a:t>балл, </a:t>
            </a:r>
          </a:p>
          <a:p>
            <a:pPr indent="450215"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  <a:cs typeface="Arial"/>
              </a:rPr>
              <a:t>«</a:t>
            </a:r>
            <a:r>
              <a:rPr lang="ru-RU" sz="2800" dirty="0">
                <a:latin typeface="Times New Roman"/>
                <a:ea typeface="Times New Roman"/>
                <a:cs typeface="Arial"/>
              </a:rPr>
              <a:t>в» - 3 </a:t>
            </a:r>
            <a:r>
              <a:rPr lang="ru-RU" sz="2800" dirty="0" smtClean="0">
                <a:latin typeface="Times New Roman"/>
                <a:ea typeface="Times New Roman"/>
                <a:cs typeface="Arial"/>
              </a:rPr>
              <a:t>балл.</a:t>
            </a:r>
            <a:endParaRPr lang="ru-RU" sz="2400" dirty="0">
              <a:latin typeface="Arial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834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319808"/>
          </a:xfrm>
        </p:spPr>
        <p:txBody>
          <a:bodyPr>
            <a:normAutofit/>
          </a:bodyPr>
          <a:lstStyle/>
          <a:p>
            <a:pPr algn="ctr"/>
            <a:r>
              <a:rPr lang="ru-RU" sz="4000" b="1" i="1" u="sng" cap="all" spc="250" dirty="0" smtClean="0">
                <a:solidFill>
                  <a:srgbClr val="646B8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Цели и задачи :</a:t>
            </a:r>
            <a:endParaRPr lang="ru-RU" sz="4000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67544" y="2819400"/>
            <a:ext cx="8496944" cy="37059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познакомить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учащихся с новыми профессиями; формировать положительное отношение к осознанному, профессиональному вы­бору, к профессиональному росту;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побуждать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учащихся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поиску инфор­мации о различных профессиях, к самовоспитанию, саморазвитию. </a:t>
            </a:r>
          </a:p>
        </p:txBody>
      </p:sp>
    </p:spTree>
    <p:extLst>
      <p:ext uri="{BB962C8B-B14F-4D97-AF65-F5344CB8AC3E}">
        <p14:creationId xmlns:p14="http://schemas.microsoft.com/office/powerpoint/2010/main" val="286262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544216"/>
          </a:xfrm>
        </p:spPr>
        <p:txBody>
          <a:bodyPr>
            <a:normAutofit fontScale="90000"/>
          </a:bodyPr>
          <a:lstStyle/>
          <a:p>
            <a:pPr indent="450215">
              <a:spcAft>
                <a:spcPts val="0"/>
              </a:spcAft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3. Рубрика 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«Короткой строкой»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/>
            </a:r>
            <a:b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</a:b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    </a:t>
            </a:r>
            <a:r>
              <a:rPr lang="ru-RU" sz="27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Ярмарка          профессий</a:t>
            </a:r>
            <a:r>
              <a:rPr lang="ru-RU" sz="2700" dirty="0">
                <a:solidFill>
                  <a:srgbClr val="002060"/>
                </a:solidFill>
                <a:latin typeface="Times New Roman"/>
                <a:ea typeface="Times New Roman"/>
              </a:rPr>
              <a:t>. </a:t>
            </a:r>
            <a:r>
              <a:rPr lang="ru-RU" sz="2700" dirty="0">
                <a:solidFill>
                  <a:srgbClr val="002060"/>
                </a:solidFill>
                <a:latin typeface="Arial"/>
                <a:ea typeface="Times New Roman"/>
              </a:rPr>
              <a:t/>
            </a:r>
            <a:br>
              <a:rPr lang="ru-RU" sz="2700" dirty="0">
                <a:solidFill>
                  <a:srgbClr val="002060"/>
                </a:solidFill>
                <a:latin typeface="Arial"/>
                <a:ea typeface="Times New Roman"/>
              </a:rPr>
            </a:b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я\Desktop\b15d3a2774993f93a5ba8529ee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428736"/>
            <a:ext cx="8643966" cy="466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01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Море  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 descr="Море  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285784" y="0"/>
            <a:ext cx="9753600" cy="7429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>
          <a:xfrm>
            <a:off x="914400" y="500042"/>
            <a:ext cx="8229600" cy="158432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smtClean="0"/>
              <a:t>Сегодня на российской ярмарке труда самым большим спросом пользуются такие профессии: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071538" y="2357430"/>
            <a:ext cx="8229600" cy="38147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Секретарь-референт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Программист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Менеджер по продажам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Помощник руководителя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Системный администратор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Главный бухгалтер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Специалист по информационным технологиям</a:t>
            </a:r>
          </a:p>
        </p:txBody>
      </p:sp>
    </p:spTree>
    <p:extLst>
      <p:ext uri="{BB962C8B-B14F-4D97-AF65-F5344CB8AC3E}">
        <p14:creationId xmlns:p14="http://schemas.microsoft.com/office/powerpoint/2010/main" val="29925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"/>
    </mc:Choice>
    <mc:Fallback xmlns="">
      <p:transition spd="slow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  <p:bldP spid="615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" name="Rectangle 10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912938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В последнее время в России появились новые профессии:</a:t>
            </a:r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349500"/>
            <a:ext cx="7859713" cy="36703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/>
              <a:t>Web</a:t>
            </a:r>
            <a:r>
              <a:rPr lang="ru-RU" sz="3600" smtClean="0"/>
              <a:t>-программист</a:t>
            </a:r>
          </a:p>
          <a:p>
            <a:pPr eaLnBrk="1" hangingPunct="1">
              <a:defRPr/>
            </a:pPr>
            <a:r>
              <a:rPr lang="en-US" sz="3600" smtClean="0"/>
              <a:t>Web-</a:t>
            </a:r>
            <a:r>
              <a:rPr lang="ru-RU" sz="3600" smtClean="0"/>
              <a:t>дизайнер</a:t>
            </a:r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4932363" y="2060575"/>
            <a:ext cx="3816350" cy="288131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3600" smtClean="0"/>
              <a:t>Специалист по созданию сайтов глобальной сети Интернет</a:t>
            </a:r>
          </a:p>
        </p:txBody>
      </p:sp>
    </p:spTree>
    <p:extLst>
      <p:ext uri="{BB962C8B-B14F-4D97-AF65-F5344CB8AC3E}">
        <p14:creationId xmlns:p14="http://schemas.microsoft.com/office/powerpoint/2010/main" val="2447707745"/>
      </p:ext>
    </p:extLst>
  </p:cSld>
  <p:clrMapOvr>
    <a:masterClrMapping/>
  </p:clrMapOvr>
  <p:transition advTm="6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750"/>
                            </p:stCondLst>
                            <p:childTnLst>
                              <p:par>
                                <p:cTn id="2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36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43" dur="500"/>
                                        <p:tgtEl>
                                          <p:spTgt spid="8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/>
      <p:bldP spid="8202" grpId="1"/>
      <p:bldP spid="8203" grpId="0" build="p"/>
      <p:bldP spid="8203" grpId="1" build="p"/>
      <p:bldP spid="820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468313" y="2924175"/>
            <a:ext cx="8229600" cy="36718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mtClean="0"/>
              <a:t>Специалист, который проверяет финансовую деятельность компаний, оценивает ее успешность и эффективность</a:t>
            </a:r>
            <a:r>
              <a:rPr lang="ru-RU" sz="2800" smtClean="0"/>
              <a:t> </a:t>
            </a:r>
          </a:p>
        </p:txBody>
      </p:sp>
      <p:sp>
        <p:nvSpPr>
          <p:cNvPr id="12296" name="WordArt 8"/>
          <p:cNvSpPr>
            <a:spLocks noChangeArrowheads="1" noChangeShapeType="1" noTextEdit="1"/>
          </p:cNvSpPr>
          <p:nvPr/>
        </p:nvSpPr>
        <p:spPr bwMode="auto">
          <a:xfrm>
            <a:off x="1476375" y="476250"/>
            <a:ext cx="6911975" cy="20161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1512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Аудитор</a:t>
            </a:r>
          </a:p>
        </p:txBody>
      </p:sp>
    </p:spTree>
    <p:extLst>
      <p:ext uri="{BB962C8B-B14F-4D97-AF65-F5344CB8AC3E}">
        <p14:creationId xmlns:p14="http://schemas.microsoft.com/office/powerpoint/2010/main" val="855263922"/>
      </p:ext>
    </p:extLst>
  </p:cSld>
  <p:clrMapOvr>
    <a:masterClrMapping/>
  </p:clrMapOvr>
  <p:transition advTm="6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2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  <p:bldP spid="12295" grpId="1"/>
      <p:bldP spid="12296" grpId="0" animBg="1"/>
      <p:bldP spid="1229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2636838"/>
            <a:ext cx="8229600" cy="371951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Специалист, который придумывает образ продукта –бренд- продвигает этот </a:t>
            </a:r>
            <a:r>
              <a:rPr lang="ru-RU" smtClean="0"/>
              <a:t>образ в массы</a:t>
            </a:r>
            <a:endParaRPr lang="ru-RU" dirty="0" smtClean="0"/>
          </a:p>
        </p:txBody>
      </p:sp>
      <p:sp>
        <p:nvSpPr>
          <p:cNvPr id="16389" name="WordArt 5"/>
          <p:cNvSpPr>
            <a:spLocks noChangeArrowheads="1" noChangeShapeType="1" noTextEdit="1"/>
          </p:cNvSpPr>
          <p:nvPr/>
        </p:nvSpPr>
        <p:spPr bwMode="auto">
          <a:xfrm>
            <a:off x="684213" y="620713"/>
            <a:ext cx="7416800" cy="1560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41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</a:rPr>
              <a:t>Бренд-менеджэр</a:t>
            </a:r>
          </a:p>
        </p:txBody>
      </p:sp>
    </p:spTree>
    <p:extLst>
      <p:ext uri="{BB962C8B-B14F-4D97-AF65-F5344CB8AC3E}">
        <p14:creationId xmlns:p14="http://schemas.microsoft.com/office/powerpoint/2010/main" val="4148503114"/>
      </p:ext>
    </p:extLst>
  </p:cSld>
  <p:clrMapOvr>
    <a:masterClrMapping/>
  </p:clrMapOvr>
  <p:transition advTm="6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4" presetClass="exit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4" presetClass="exit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88" grpId="1"/>
      <p:bldP spid="16389" grpId="0" animBg="1"/>
      <p:bldP spid="1638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xfrm>
            <a:off x="827088" y="2349500"/>
            <a:ext cx="7416800" cy="165576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smtClean="0"/>
              <a:t>Специалист, регулирующий потоки: складские, транспортные, производственные.</a:t>
            </a:r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39750" y="4076700"/>
            <a:ext cx="8229600" cy="2592388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Транспортный логистик придумывает схемы перевозки грузов компании</a:t>
            </a:r>
          </a:p>
          <a:p>
            <a:pPr eaLnBrk="1" hangingPunct="1">
              <a:defRPr/>
            </a:pPr>
            <a:r>
              <a:rPr lang="ru-RU" smtClean="0"/>
              <a:t>Складской логистик занимается организацией хранения продукции</a:t>
            </a:r>
          </a:p>
        </p:txBody>
      </p:sp>
      <p:sp>
        <p:nvSpPr>
          <p:cNvPr id="18437" name="WordArt 5"/>
          <p:cNvSpPr>
            <a:spLocks noChangeArrowheads="1" noChangeShapeType="1" noTextEdit="1"/>
          </p:cNvSpPr>
          <p:nvPr/>
        </p:nvSpPr>
        <p:spPr bwMode="auto">
          <a:xfrm>
            <a:off x="1187450" y="692150"/>
            <a:ext cx="6913563" cy="1512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898"/>
              </a:avLst>
            </a:prstTxWarp>
            <a:scene3d>
              <a:camera prst="legacyPerspectiveBottomRight">
                <a:rot lat="0" lon="21239998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"/>
              </a:rPr>
              <a:t>Логистик</a:t>
            </a:r>
          </a:p>
        </p:txBody>
      </p:sp>
    </p:spTree>
    <p:extLst>
      <p:ext uri="{BB962C8B-B14F-4D97-AF65-F5344CB8AC3E}">
        <p14:creationId xmlns:p14="http://schemas.microsoft.com/office/powerpoint/2010/main" val="1864089454"/>
      </p:ext>
    </p:extLst>
  </p:cSld>
  <p:clrMapOvr>
    <a:masterClrMapping/>
  </p:clrMapOvr>
  <p:transition advTm="6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6" grpId="1"/>
      <p:bldP spid="18439" grpId="0" build="p"/>
      <p:bldP spid="18439" grpId="1" build="p"/>
      <p:bldP spid="18437" grpId="0" animBg="1"/>
      <p:bldP spid="1843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924175"/>
            <a:ext cx="8229600" cy="325755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В переводе с латыни «знающий рынок» специалист, изучающий рынок для того, чтобы узнать потребности покупателей, их вкусы и предпочтения.</a:t>
            </a:r>
          </a:p>
        </p:txBody>
      </p:sp>
      <p:sp>
        <p:nvSpPr>
          <p:cNvPr id="23557" name="WordArt 5"/>
          <p:cNvSpPr>
            <a:spLocks noChangeArrowheads="1" noChangeShapeType="1" noTextEdit="1"/>
          </p:cNvSpPr>
          <p:nvPr/>
        </p:nvSpPr>
        <p:spPr bwMode="auto">
          <a:xfrm>
            <a:off x="827088" y="836613"/>
            <a:ext cx="7848600" cy="1871662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Маркетолог</a:t>
            </a:r>
          </a:p>
        </p:txBody>
      </p:sp>
    </p:spTree>
    <p:extLst>
      <p:ext uri="{BB962C8B-B14F-4D97-AF65-F5344CB8AC3E}">
        <p14:creationId xmlns:p14="http://schemas.microsoft.com/office/powerpoint/2010/main" val="3026627729"/>
      </p:ext>
    </p:extLst>
  </p:cSld>
  <p:clrMapOvr>
    <a:masterClrMapping/>
  </p:clrMapOvr>
  <p:transition advTm="6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tmFilter="0,0; .5, 1; 1, 1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6" grpId="1"/>
      <p:bldP spid="23557" grpId="0" animBg="1"/>
      <p:bldP spid="23557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9750" y="1989138"/>
            <a:ext cx="7772400" cy="2439987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smtClean="0"/>
              <a:t>Человек, который следит за тем, как товар его фирмы представлен в магазинах. Он обходит магазины, дает советы по размещению товара, по оформлению викторин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4797425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Этой специальности пока не обучают ни в одном учебном заведении</a:t>
            </a:r>
          </a:p>
        </p:txBody>
      </p:sp>
      <p:sp>
        <p:nvSpPr>
          <p:cNvPr id="25606" name="WordArt 6"/>
          <p:cNvSpPr>
            <a:spLocks noChangeArrowheads="1" noChangeShapeType="1" noTextEdit="1"/>
          </p:cNvSpPr>
          <p:nvPr/>
        </p:nvSpPr>
        <p:spPr bwMode="auto">
          <a:xfrm>
            <a:off x="611188" y="692150"/>
            <a:ext cx="7848600" cy="93503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</a:rPr>
              <a:t>Мерчендайзер</a:t>
            </a:r>
          </a:p>
        </p:txBody>
      </p:sp>
    </p:spTree>
    <p:extLst>
      <p:ext uri="{BB962C8B-B14F-4D97-AF65-F5344CB8AC3E}">
        <p14:creationId xmlns:p14="http://schemas.microsoft.com/office/powerpoint/2010/main" val="3211298973"/>
      </p:ext>
    </p:extLst>
  </p:cSld>
  <p:clrMapOvr>
    <a:masterClrMapping/>
  </p:clrMapOvr>
  <p:transition advTm="6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256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50"/>
                            </p:stCondLst>
                            <p:childTnLst>
                              <p:par>
                                <p:cTn id="2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 tmFilter="0,0; .5, 0; 1, 1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4" grpId="1"/>
      <p:bldP spid="25605" grpId="0" build="p"/>
      <p:bldP spid="25605" grpId="1" build="p"/>
      <p:bldP spid="25606" grpId="0" animBg="1"/>
      <p:bldP spid="25606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357166"/>
            <a:ext cx="7851648" cy="2414606"/>
          </a:xfrm>
        </p:spPr>
        <p:txBody>
          <a:bodyPr/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 Рубрика «Криминальные новости»</a:t>
            </a:r>
            <a:b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200" b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Суд над про­фессией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6148" name="Picture 4" descr="C:\Program Files\Microsoft Office\MEDIA\CAGCAT10\j0300840.wmf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2857496"/>
            <a:ext cx="1814513" cy="152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:\оксана\документы мама\Новая папка\school10-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857760"/>
            <a:ext cx="1816089" cy="178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оксана\документы мама\Новая папка\school10-0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4500570"/>
            <a:ext cx="2232248" cy="206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множение 3"/>
          <p:cNvSpPr/>
          <p:nvPr/>
        </p:nvSpPr>
        <p:spPr>
          <a:xfrm>
            <a:off x="6516216" y="4653136"/>
            <a:ext cx="2786608" cy="18088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6072198" y="3214686"/>
            <a:ext cx="1130424" cy="612648"/>
          </a:xfrm>
          <a:prstGeom prst="wedgeRoundRectCallout">
            <a:avLst>
              <a:gd name="adj1" fmla="val 120076"/>
              <a:gd name="adj2" fmla="val 10999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против</a:t>
            </a:r>
            <a:endParaRPr lang="ru-RU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571604" y="3286124"/>
            <a:ext cx="914400" cy="612648"/>
          </a:xfrm>
          <a:prstGeom prst="wedgeRoundRectCallout">
            <a:avLst>
              <a:gd name="adj1" fmla="val -43560"/>
              <a:gd name="adj2" fmla="val 1846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32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ea typeface="Times New Roman"/>
              </a:rPr>
              <a:t>5. Рубрика «Занимательные факты» </a:t>
            </a:r>
            <a:r>
              <a:rPr lang="ru-RU" sz="24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400" b="1" dirty="0" smtClean="0">
                <a:effectLst/>
                <a:latin typeface="Times New Roman"/>
                <a:ea typeface="Times New Roman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5400" dirty="0" smtClean="0"/>
          </a:p>
          <a:p>
            <a:pPr marL="0" indent="0" algn="ctr">
              <a:buNone/>
            </a:pPr>
            <a:r>
              <a:rPr lang="ru-RU" sz="5400" dirty="0" smtClean="0">
                <a:solidFill>
                  <a:srgbClr val="002060"/>
                </a:solidFill>
              </a:rPr>
              <a:t>Редкие </a:t>
            </a:r>
            <a:r>
              <a:rPr lang="ru-RU" sz="5400" dirty="0">
                <a:solidFill>
                  <a:srgbClr val="002060"/>
                </a:solidFill>
              </a:rPr>
              <a:t>профессии</a:t>
            </a:r>
          </a:p>
        </p:txBody>
      </p:sp>
    </p:spTree>
    <p:extLst>
      <p:ext uri="{BB962C8B-B14F-4D97-AF65-F5344CB8AC3E}">
        <p14:creationId xmlns:p14="http://schemas.microsoft.com/office/powerpoint/2010/main" val="320370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Чарльз </a:t>
            </a:r>
            <a:r>
              <a:rPr lang="ru-RU" dirty="0" err="1"/>
              <a:t>Кеттеринг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35896" y="1371600"/>
            <a:ext cx="5203304" cy="4681728"/>
          </a:xfrm>
        </p:spPr>
        <p:txBody>
          <a:bodyPr>
            <a:normAutofit/>
          </a:bodyPr>
          <a:lstStyle/>
          <a:p>
            <a:endParaRPr lang="ru-RU" sz="3600" dirty="0" smtClean="0"/>
          </a:p>
          <a:p>
            <a:r>
              <a:rPr lang="ru-RU" sz="3600" dirty="0" smtClean="0"/>
              <a:t>Я интересуюсь своим будущим, потому что хочу провести в нем всю жизнь.</a:t>
            </a:r>
            <a:endParaRPr lang="ru-RU" sz="3600" dirty="0"/>
          </a:p>
        </p:txBody>
      </p:sp>
      <p:pic>
        <p:nvPicPr>
          <p:cNvPr id="1026" name="Picture 2" descr="C:\Users\я\Desktop\i - копия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2214554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11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титестер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4" descr="test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524026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я\Desktop\titeste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32" y="332488"/>
            <a:ext cx="2082527" cy="277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я\Desktop\42ccc806e7f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6" y="4193915"/>
            <a:ext cx="4093705" cy="263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1412776"/>
            <a:ext cx="66331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Титестер должен досконально знать биологию, ботанику, биохимию, географию, физику, а также экономик мирового рынка, маркетинг чайной торговли, историю и особенностей всех основных чайных плантаций в странах-производителях чая. Кроме того, этого человека должны отличать такие личные качества, как аккуратность, точность и выдержка, умение выдерживать физические и психологические нагрузки.</a:t>
            </a:r>
          </a:p>
        </p:txBody>
      </p:sp>
    </p:spTree>
    <p:extLst>
      <p:ext uri="{BB962C8B-B14F-4D97-AF65-F5344CB8AC3E}">
        <p14:creationId xmlns:p14="http://schemas.microsoft.com/office/powerpoint/2010/main" val="352072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постижер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4" descr="постижор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2000240"/>
            <a:ext cx="7962108" cy="453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41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мастер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спецэффектов</a:t>
            </a:r>
          </a:p>
        </p:txBody>
      </p:sp>
      <p:pic>
        <p:nvPicPr>
          <p:cNvPr id="4" name="Picture 4" descr="мастер спецэффектов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8728" y="2214554"/>
            <a:ext cx="6328961" cy="421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07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/>
              <a:t>Сенека - </a:t>
            </a:r>
            <a:r>
              <a:rPr lang="ru-RU" sz="3600" dirty="0" smtClean="0">
                <a:effectLst/>
                <a:latin typeface="Times New Roman"/>
              </a:rPr>
              <a:t>д</a:t>
            </a:r>
            <a:r>
              <a:rPr lang="ru-RU" sz="3600" dirty="0" smtClean="0">
                <a:effectLst/>
                <a:latin typeface="Times New Roman"/>
                <a:ea typeface="Times New Roman"/>
              </a:rPr>
              <a:t>ревнеримский </a:t>
            </a:r>
            <a:r>
              <a:rPr lang="ru-RU" sz="3600" dirty="0">
                <a:effectLst/>
                <a:latin typeface="Times New Roman"/>
                <a:ea typeface="Times New Roman"/>
              </a:rPr>
              <a:t>философ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88024" y="1527048"/>
            <a:ext cx="4017648" cy="4572000"/>
          </a:xfrm>
        </p:spPr>
        <p:txBody>
          <a:bodyPr/>
          <a:lstStyle/>
          <a:p>
            <a:pPr marL="0" indent="0">
              <a:buNone/>
            </a:pPr>
            <a:endParaRPr lang="ru-RU" i="1" dirty="0" smtClean="0">
              <a:effectLst/>
            </a:endParaRPr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r>
              <a:rPr lang="ru-RU" i="1" dirty="0" smtClean="0">
                <a:effectLst/>
              </a:rPr>
              <a:t>Если </a:t>
            </a:r>
            <a:r>
              <a:rPr lang="ru-RU" i="1" dirty="0">
                <a:effectLst/>
              </a:rPr>
              <a:t>человек не знает, </a:t>
            </a:r>
            <a:r>
              <a:rPr lang="ru-RU" i="1" dirty="0" smtClean="0">
                <a:effectLst/>
              </a:rPr>
              <a:t>к </a:t>
            </a:r>
            <a:r>
              <a:rPr lang="ru-RU" i="1" dirty="0">
                <a:effectLst/>
              </a:rPr>
              <a:t>какой пристани он держит путь, </a:t>
            </a:r>
            <a:r>
              <a:rPr lang="ru-RU" i="1" dirty="0" smtClean="0">
                <a:effectLst/>
              </a:rPr>
              <a:t>для </a:t>
            </a:r>
            <a:r>
              <a:rPr lang="ru-RU" i="1" dirty="0">
                <a:effectLst/>
              </a:rPr>
              <a:t>него ни один ветер </a:t>
            </a:r>
            <a:r>
              <a:rPr lang="ru-RU" i="1" dirty="0" smtClean="0">
                <a:effectLst/>
              </a:rPr>
              <a:t>не </a:t>
            </a:r>
            <a:r>
              <a:rPr lang="ru-RU" i="1" dirty="0">
                <a:effectLst/>
              </a:rPr>
              <a:t>будет попутным. </a:t>
            </a:r>
            <a:endParaRPr lang="ru-RU" dirty="0">
              <a:effectLst/>
            </a:endParaRPr>
          </a:p>
        </p:txBody>
      </p:sp>
      <p:pic>
        <p:nvPicPr>
          <p:cNvPr id="2050" name="Picture 2" descr="C:\Users\я\Desktop\Sene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857364"/>
            <a:ext cx="3777212" cy="461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53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7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Д. Рокфеллер сказал: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16016" y="1527048"/>
            <a:ext cx="4089656" cy="457200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  <a:tabLst>
                <a:tab pos="255905" algn="l"/>
                <a:tab pos="2185035" algn="l"/>
              </a:tabLst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  <a:tabLst>
                <a:tab pos="255905" algn="l"/>
                <a:tab pos="2185035" algn="l"/>
              </a:tabLst>
            </a:pPr>
            <a:endParaRPr lang="ru-RU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  <a:tabLst>
                <a:tab pos="255905" algn="l"/>
                <a:tab pos="2185035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 Ваше </a:t>
            </a:r>
            <a:r>
              <a:rPr lang="ru-RU" dirty="0">
                <a:effectLst/>
                <a:latin typeface="Times New Roman"/>
                <a:ea typeface="Times New Roman"/>
              </a:rPr>
              <a:t>благополучие зависит от ваших собственных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решений!</a:t>
            </a:r>
            <a:endParaRPr lang="ru-RU" sz="2800" dirty="0">
              <a:effectLst/>
              <a:latin typeface="Arial"/>
              <a:ea typeface="Times New Roman"/>
            </a:endParaRPr>
          </a:p>
          <a:p>
            <a:endParaRPr lang="ru-RU" dirty="0"/>
          </a:p>
        </p:txBody>
      </p:sp>
      <p:pic>
        <p:nvPicPr>
          <p:cNvPr id="3074" name="Picture 2" descr="C:\Users\я\Desktop\рокфеле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2214554"/>
            <a:ext cx="35814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21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tabLst>
                <a:tab pos="255905" algn="l"/>
                <a:tab pos="2185035" algn="l"/>
              </a:tabLst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652120" y="1527048"/>
            <a:ext cx="3153552" cy="457200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  <a:tabLst>
                <a:tab pos="255905" algn="l"/>
                <a:tab pos="2185035" algn="l"/>
              </a:tabLst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  <a:tabLst>
                <a:tab pos="255905" algn="l"/>
                <a:tab pos="2185035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«</a:t>
            </a:r>
            <a:r>
              <a:rPr lang="ru-RU" dirty="0">
                <a:effectLst/>
                <a:latin typeface="Times New Roman"/>
                <a:ea typeface="Times New Roman"/>
              </a:rPr>
              <a:t>Человек без улыбки на лице не должен открывать свой магазин»</a:t>
            </a:r>
            <a:endParaRPr lang="ru-RU" sz="2800" dirty="0">
              <a:effectLst/>
              <a:latin typeface="Arial"/>
              <a:ea typeface="Times New Roman"/>
            </a:endParaRPr>
          </a:p>
          <a:p>
            <a:endParaRPr lang="ru-RU" dirty="0"/>
          </a:p>
        </p:txBody>
      </p:sp>
      <p:pic>
        <p:nvPicPr>
          <p:cNvPr id="4098" name="Picture 2" descr="C:\Users\я\Desktop\китайц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531059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476672"/>
            <a:ext cx="813562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Times New Roman"/>
              </a:rPr>
              <a:t>У мудрых китайцев есть такая пословица: 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45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4184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95936" y="1527048"/>
            <a:ext cx="4809736" cy="457200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  <a:tabLst>
                <a:tab pos="255905" algn="l"/>
                <a:tab pos="2185035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"</a:t>
            </a:r>
            <a:r>
              <a:rPr lang="ru-RU" dirty="0">
                <a:effectLst/>
                <a:latin typeface="Times New Roman"/>
                <a:ea typeface="Times New Roman"/>
              </a:rPr>
              <a:t>Правильный выбор профессии позволяет реализовать свой творческий потенциал, избежать разочарования, оградить себя и свою семью от нищеты и неуверенности в завтрашнем дне".</a:t>
            </a:r>
            <a:endParaRPr lang="ru-RU" sz="2800" dirty="0">
              <a:effectLst/>
              <a:latin typeface="Arial"/>
              <a:ea typeface="Times New Roman"/>
            </a:endParaRPr>
          </a:p>
          <a:p>
            <a:endParaRPr lang="ru-RU" dirty="0"/>
          </a:p>
        </p:txBody>
      </p:sp>
      <p:pic>
        <p:nvPicPr>
          <p:cNvPr id="5122" name="Picture 2" descr="C:\Users\я\Desktop\гюго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2667845" cy="408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5697" y="476672"/>
            <a:ext cx="38413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Times New Roman"/>
              </a:rPr>
              <a:t>Виктор Гюго писал: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143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563888" y="1556792"/>
            <a:ext cx="5097768" cy="457200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  <a:tabLst>
                <a:tab pos="255905" algn="l"/>
                <a:tab pos="2185035" algn="l"/>
              </a:tabLst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  <a:tabLst>
                <a:tab pos="255905" algn="l"/>
                <a:tab pos="2185035" algn="l"/>
              </a:tabLst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  <a:tabLst>
                <a:tab pos="255905" algn="l"/>
                <a:tab pos="2185035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"</a:t>
            </a:r>
            <a:r>
              <a:rPr lang="ru-RU" dirty="0">
                <a:effectLst/>
                <a:latin typeface="Times New Roman"/>
                <a:ea typeface="Times New Roman"/>
              </a:rPr>
              <a:t>Важно не то место, которое мы занимаем, а то направление, в котором мы движемся". </a:t>
            </a:r>
            <a:endParaRPr lang="ru-RU" sz="2800" dirty="0">
              <a:effectLst/>
              <a:latin typeface="Arial"/>
              <a:ea typeface="Times New Roman"/>
            </a:endParaRPr>
          </a:p>
          <a:p>
            <a:endParaRPr lang="ru-RU" dirty="0"/>
          </a:p>
        </p:txBody>
      </p:sp>
      <p:pic>
        <p:nvPicPr>
          <p:cNvPr id="6146" name="Picture 2" descr="C:\Users\я\Desktop\толсто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000240"/>
            <a:ext cx="2608064" cy="391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71576" y="419472"/>
            <a:ext cx="589676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Times New Roman"/>
              </a:rPr>
              <a:t>Лев Толстой: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316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16016" y="1527048"/>
            <a:ext cx="4089656" cy="4572000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  <a:tabLst>
                <a:tab pos="255905" algn="l"/>
                <a:tab pos="2185035" algn="l"/>
              </a:tabLst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  <a:tabLst>
                <a:tab pos="255905" algn="l"/>
                <a:tab pos="2185035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Берись </a:t>
            </a:r>
            <a:r>
              <a:rPr lang="ru-RU" dirty="0">
                <a:effectLst/>
                <a:latin typeface="Times New Roman"/>
                <a:ea typeface="Times New Roman"/>
              </a:rPr>
              <a:t>за то, к чему ты склонен, коль хочешь, чтоб в делах успешный был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конец.</a:t>
            </a:r>
            <a:endParaRPr lang="ru-RU" sz="2800" dirty="0">
              <a:effectLst/>
              <a:latin typeface="Arial"/>
              <a:ea typeface="Times New Roman"/>
            </a:endParaRPr>
          </a:p>
          <a:p>
            <a:endParaRPr lang="ru-RU" dirty="0"/>
          </a:p>
        </p:txBody>
      </p:sp>
      <p:pic>
        <p:nvPicPr>
          <p:cNvPr id="7170" name="Picture 2" descr="C:\Users\я\Desktop\крыл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3317354" cy="404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51950" y="188640"/>
            <a:ext cx="24432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Times New Roman"/>
              </a:rPr>
              <a:t>И</a:t>
            </a:r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Times New Roman"/>
              </a:rPr>
              <a:t>. А. Крылов</a:t>
            </a:r>
            <a:r>
              <a:rPr lang="ru-RU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Times New Roman"/>
              </a:rPr>
              <a:t>: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341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928934"/>
            <a:ext cx="8534400" cy="7589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Чтобы не ошибиться в выборе профессии, нужно учесть свои психологические особенности, способности, физические возможности.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61944"/>
          </a:xfrm>
        </p:spPr>
        <p:txBody>
          <a:bodyPr>
            <a:norm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Формула успешного выбора профессии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469768" y="3673988"/>
            <a:ext cx="2232248" cy="208823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хочу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459559" y="3689463"/>
            <a:ext cx="2160240" cy="205356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надо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431032" y="1923192"/>
            <a:ext cx="2253952" cy="222095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могу</a:t>
            </a:r>
            <a:endParaRPr lang="ru-RU" dirty="0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0800000">
            <a:off x="3797497" y="3717032"/>
            <a:ext cx="1324125" cy="1235321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666678" y="990544"/>
            <a:ext cx="1606180" cy="21171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55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</a:rPr>
              <a:t>1. Рубрика: 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</a:rPr>
              <a:t>«Проблема»</a:t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</a:rPr>
            </a:br>
            <a:r>
              <a:rPr lang="ru-RU" sz="2800" dirty="0">
                <a:latin typeface="Times New Roman"/>
                <a:ea typeface="Times New Roman"/>
              </a:rPr>
              <a:t>	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</a:rPr>
              <a:t>Лишние люди на рынке труда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я\Desktop\12783228112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857364"/>
            <a:ext cx="8215370" cy="450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71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«Ликвидация безграмотности в сфере профессий»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2. Рубрика </a:t>
            </a:r>
            <a:r>
              <a:rPr lang="ru-RU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«Ликбез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20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Пять типов профессий</a:t>
            </a:r>
            <a:br>
              <a:rPr lang="ru-RU" sz="3200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3200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6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26" y="785794"/>
            <a:ext cx="8572592" cy="16430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В мире существует около 50 тысяч профессий. Их можно разделить на 5 типов профессий.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Documents and Settings\хозяин\Рабочий стол\Ольга\_1_~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571744"/>
            <a:ext cx="5400600" cy="352839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тип: «Человек-природа»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Люди этих профессий имеют дело с живой и неживой природой.</a:t>
            </a:r>
          </a:p>
          <a:p>
            <a:r>
              <a:rPr lang="ru-RU" sz="2400" b="1" dirty="0" smtClean="0"/>
              <a:t>-ветеринар</a:t>
            </a:r>
          </a:p>
          <a:p>
            <a:r>
              <a:rPr lang="ru-RU" sz="2400" b="1" dirty="0" smtClean="0"/>
              <a:t>-агроном                                        </a:t>
            </a:r>
          </a:p>
          <a:p>
            <a:r>
              <a:rPr lang="ru-RU" sz="2400" dirty="0" smtClean="0"/>
              <a:t>-</a:t>
            </a:r>
            <a:r>
              <a:rPr lang="ru-RU" sz="2400" b="1" dirty="0" smtClean="0"/>
              <a:t>гидролог </a:t>
            </a:r>
            <a:r>
              <a:rPr lang="ru-RU" sz="2400" dirty="0" smtClean="0"/>
              <a:t>                                       Общий предмет труда-                             </a:t>
            </a:r>
          </a:p>
          <a:p>
            <a:r>
              <a:rPr lang="ru-RU" sz="2400" b="1" dirty="0" smtClean="0"/>
              <a:t>-овцевод                                          </a:t>
            </a:r>
            <a:r>
              <a:rPr lang="ru-RU" sz="2400" dirty="0" smtClean="0"/>
              <a:t>животные и растения,</a:t>
            </a:r>
          </a:p>
          <a:p>
            <a:r>
              <a:rPr lang="ru-RU" sz="2400" b="1" dirty="0" smtClean="0"/>
              <a:t>-механизатор                          </a:t>
            </a:r>
            <a:r>
              <a:rPr lang="ru-RU" sz="2400" dirty="0" smtClean="0"/>
              <a:t>почва и воздушная среда.</a:t>
            </a:r>
          </a:p>
          <a:p>
            <a:r>
              <a:rPr lang="ru-RU" sz="2400" b="1" dirty="0" smtClean="0"/>
              <a:t>-тракторист                                                   </a:t>
            </a:r>
            <a:endParaRPr lang="ru-RU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4857760"/>
            <a:ext cx="1296144" cy="162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авая фигурная скобка 4"/>
          <p:cNvSpPr/>
          <p:nvPr/>
        </p:nvSpPr>
        <p:spPr>
          <a:xfrm>
            <a:off x="2555776" y="2564904"/>
            <a:ext cx="864096" cy="2232248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563888" y="3284984"/>
            <a:ext cx="1296144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II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тип: «Человек-техника»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-летчики</a:t>
            </a:r>
          </a:p>
          <a:p>
            <a:r>
              <a:rPr lang="ru-RU" b="1" dirty="0" smtClean="0"/>
              <a:t>-водители</a:t>
            </a:r>
          </a:p>
          <a:p>
            <a:r>
              <a:rPr lang="ru-RU" b="1" dirty="0" smtClean="0"/>
              <a:t>-матросы</a:t>
            </a:r>
          </a:p>
          <a:p>
            <a:r>
              <a:rPr lang="ru-RU" b="1" dirty="0" smtClean="0"/>
              <a:t>-токари</a:t>
            </a:r>
          </a:p>
          <a:p>
            <a:r>
              <a:rPr lang="ru-RU" b="1" dirty="0" smtClean="0"/>
              <a:t>-слесари </a:t>
            </a:r>
            <a:r>
              <a:rPr lang="ru-RU" dirty="0" smtClean="0"/>
              <a:t>и др. технические устройства.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700808"/>
            <a:ext cx="1963821" cy="15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365104"/>
            <a:ext cx="16668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</TotalTime>
  <Words>933</Words>
  <Application>Microsoft Office PowerPoint</Application>
  <PresentationFormat>Экран (4:3)</PresentationFormat>
  <Paragraphs>160</Paragraphs>
  <Slides>39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7" baseType="lpstr">
      <vt:lpstr>Arial</vt:lpstr>
      <vt:lpstr>Calibri</vt:lpstr>
      <vt:lpstr>Constantia</vt:lpstr>
      <vt:lpstr>Impact</vt:lpstr>
      <vt:lpstr>Tahoma</vt:lpstr>
      <vt:lpstr>Times New Roman</vt:lpstr>
      <vt:lpstr>Wingdings 2</vt:lpstr>
      <vt:lpstr>Поток</vt:lpstr>
      <vt:lpstr> мир профессий</vt:lpstr>
      <vt:lpstr>Цели и задачи :</vt:lpstr>
      <vt:lpstr>Чарльз Кеттеринг</vt:lpstr>
      <vt:lpstr>Формула успешного выбора профессии</vt:lpstr>
      <vt:lpstr>1. Рубрика: «Проблема»  Лишние люди на рынке труда</vt:lpstr>
      <vt:lpstr>2. Рубрика «Ликбез» Пять типов профессий </vt:lpstr>
      <vt:lpstr>   В мире существует около 50 тысяч профессий. Их можно разделить на 5 типов профессий.</vt:lpstr>
      <vt:lpstr>I тип: «Человек-природа»</vt:lpstr>
      <vt:lpstr>II тип: «Человек-техника»</vt:lpstr>
      <vt:lpstr>III тип: «Человек-человек»</vt:lpstr>
      <vt:lpstr>IV тип: «Человек - знаковая система»</vt:lpstr>
      <vt:lpstr>V тип: «Человек художественный образ»</vt:lpstr>
      <vt:lpstr>Т е с т</vt:lpstr>
      <vt:lpstr>    1. Новогодняя ночь для вас - лучшее время, чтобы:  </vt:lpstr>
      <vt:lpstr>       2. Из трех подарков вы предпочли бы:  </vt:lpstr>
      <vt:lpstr>3. Отправляться в путешествие лучше всего:</vt:lpstr>
      <vt:lpstr>4. Если бы вы оказались в одиночестве на острове или в лесу, то:  </vt:lpstr>
      <vt:lpstr>    5. В свое свободное время вы любите:  </vt:lpstr>
      <vt:lpstr>Что получилось?</vt:lpstr>
      <vt:lpstr>3. Рубрика «Короткой строкой»      Ярмарка          профессий.  </vt:lpstr>
      <vt:lpstr>Сегодня на российской ярмарке труда самым большим спросом пользуются такие профессии:</vt:lpstr>
      <vt:lpstr>В последнее время в России появились новые профессии:</vt:lpstr>
      <vt:lpstr>Специалист, который проверяет финансовую деятельность компаний, оценивает ее успешность и эффективность </vt:lpstr>
      <vt:lpstr>Специалист, который придумывает образ продукта –бренд- продвигает этот образ в массы</vt:lpstr>
      <vt:lpstr>Специалист, регулирующий потоки: складские, транспортные, производственные.</vt:lpstr>
      <vt:lpstr>В переводе с латыни «знающий рынок» специалист, изучающий рынок для того, чтобы узнать потребности покупателей, их вкусы и предпочтения.</vt:lpstr>
      <vt:lpstr>Человек, который следит за тем, как товар его фирмы представлен в магазинах. Он обходит магазины, дает советы по размещению товара, по оформлению викторин</vt:lpstr>
      <vt:lpstr>4. Рубрика «Криминальные новости» Суд над про­фессией </vt:lpstr>
      <vt:lpstr>5. Рубрика «Занимательные факты»  </vt:lpstr>
      <vt:lpstr>титестер</vt:lpstr>
      <vt:lpstr>постижер</vt:lpstr>
      <vt:lpstr>мастер спецэффектов</vt:lpstr>
      <vt:lpstr>Сенека - древнеримский философ</vt:lpstr>
      <vt:lpstr>Д. Рокфеллер сказал:</vt:lpstr>
      <vt:lpstr>Презентация PowerPoint</vt:lpstr>
      <vt:lpstr>Презентация PowerPoint</vt:lpstr>
      <vt:lpstr>Презентация PowerPoint</vt:lpstr>
      <vt:lpstr>Презентация PowerPoint</vt:lpstr>
      <vt:lpstr>      Чтобы не ошибиться в выборе профессии, нужно учесть свои психологические особенности, способности, физические возможности.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мире профессий</dc:title>
  <dc:creator>123</dc:creator>
  <cp:lastModifiedBy>user</cp:lastModifiedBy>
  <cp:revision>13</cp:revision>
  <dcterms:created xsi:type="dcterms:W3CDTF">2013-12-22T17:13:11Z</dcterms:created>
  <dcterms:modified xsi:type="dcterms:W3CDTF">2020-12-07T12:49:41Z</dcterms:modified>
</cp:coreProperties>
</file>